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D26BA89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3C7409-FD75-FED1-26E4-BEFE4F04091D}" name="Niket Ghai" initials="NG" userId="S::ghain@tcd.ie::73a81467-6939-4c47-bd1f-57e9b1d9646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042FB-D9DE-70BC-9529-37DF5B3AE660}" v="41" dt="2025-10-23T00:51:14.112"/>
    <p1510:client id="{1A0B65A6-0535-0912-BFCC-F4A738E8C386}" v="144" dt="2025-10-24T14:19:33.189"/>
    <p1510:client id="{75E736BD-23AB-2C20-F899-679707C836BC}" v="71" dt="2025-10-22T21:43:23.624"/>
    <p1510:client id="{8B3EDCF0-F15E-50E6-597E-CD9B8B210D9D}" v="2" dt="2025-10-22T21:48:12.989"/>
    <p1510:client id="{C1C3BCC1-5BF8-1123-C11F-AFC1E7426FE3}" v="15" dt="2025-10-22T21:32:00.699"/>
    <p1510:client id="{D721B628-A101-1ABC-1962-9A3F5F99072A}" v="169" dt="2025-10-22T21:40:18.539"/>
    <p1510:client id="{E2386568-FAB2-7328-B123-900C3F603F9B}" v="70" dt="2025-10-22T22:04:41.761"/>
    <p1510:client id="{EAF13DD0-B62E-F0CA-8F61-E70D68521493}" v="179" dt="2025-10-22T21:40:50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2"/>
    <p:restoredTop sz="94734"/>
  </p:normalViewPr>
  <p:slideViewPr>
    <p:cSldViewPr snapToGrid="0">
      <p:cViewPr>
        <p:scale>
          <a:sx n="165" d="100"/>
          <a:sy n="165" d="100"/>
        </p:scale>
        <p:origin x="18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omments/modernComment_100_D26BA8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A9D7D36-96E9-401A-A354-3D481B589C6B}" authorId="{1A3C7409-FD75-FED1-26E4-BEFE4F04091D}" created="2025-10-22T21:48:12.98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0641929" sldId="256"/>
      <ac:spMk id="8" creationId="{00000000-0000-0000-0000-000000000000}"/>
    </ac:deMkLst>
    <p188:txBody>
      <a:bodyPr/>
      <a:lstStyle/>
      <a:p>
        <a:r>
          <a:rPr lang="en-GB"/>
          <a:t>Please remove 3rd point from channels and put the product website  under Direct Channels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4A29E-75DE-6E41-A95F-3B61B17025BB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09CB6-50CF-D842-9A9C-513556337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7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09CB6-50CF-D842-9A9C-513556337A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8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1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8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9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9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9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0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3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6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4F451-C326-5C4E-9502-6FA6B58568F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A31C-0901-8242-B431-264A2BD4C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5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D26BA8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36"/>
            <a:ext cx="9149787" cy="276999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dirty="0"/>
              <a:t>Business Model Canvas, CS7CS2 | Phase: </a:t>
            </a:r>
            <a:r>
              <a:rPr lang="en-US" sz="1200" dirty="0"/>
              <a:t>1 | </a:t>
            </a:r>
            <a:r>
              <a:rPr lang="en-US" sz="1200" b="1" dirty="0"/>
              <a:t>Group:</a:t>
            </a:r>
            <a:r>
              <a:rPr lang="en-US" sz="1200" dirty="0"/>
              <a:t> 19 | </a:t>
            </a:r>
            <a:r>
              <a:rPr lang="en-US" sz="1200" b="1" dirty="0"/>
              <a:t>Title:</a:t>
            </a:r>
            <a:r>
              <a:rPr lang="en-US" sz="1200" dirty="0"/>
              <a:t> Fencer-Pro |</a:t>
            </a:r>
            <a:r>
              <a:rPr lang="en-US" sz="1200" b="1" dirty="0"/>
              <a:t> Date: </a:t>
            </a:r>
            <a:r>
              <a:rPr lang="en-US" sz="1200" dirty="0"/>
              <a:t>22-10-2025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92848"/>
            <a:ext cx="1773941" cy="48407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/>
          </a:bodyPr>
          <a:lstStyle/>
          <a:p>
            <a:r>
              <a:rPr lang="en-US" sz="900" b="1" dirty="0"/>
              <a:t>Key Partners:</a:t>
            </a:r>
            <a:endParaRPr lang="en-US" sz="900" b="1" dirty="0">
              <a:ea typeface="Calibri"/>
              <a:cs typeface="Calibri"/>
            </a:endParaRPr>
          </a:p>
          <a:p>
            <a:r>
              <a:rPr lang="en-US" sz="600" dirty="0"/>
              <a:t>Who are our key partners?</a:t>
            </a:r>
            <a:r>
              <a:rPr lang="en-US" sz="600" dirty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600" dirty="0">
              <a:solidFill>
                <a:schemeClr val="bg1">
                  <a:lumMod val="75000"/>
                </a:schemeClr>
              </a:solidFill>
              <a:ea typeface="Calibri"/>
              <a:cs typeface="Calibri"/>
            </a:endParaRPr>
          </a:p>
          <a:p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Broadcast Networks</a:t>
            </a: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Streaming platforms</a:t>
            </a: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Fencing Federations (FIE etc.)</a:t>
            </a: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Sports and Events Organizers</a:t>
            </a: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Media Technology Companies</a:t>
            </a: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endParaRPr lang="en-US" sz="900" b="1" dirty="0">
              <a:ea typeface="+mn-lt"/>
              <a:cs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3942" y="278434"/>
            <a:ext cx="1677700" cy="267187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92500"/>
          </a:bodyPr>
          <a:lstStyle/>
          <a:p>
            <a:r>
              <a:rPr lang="en-US" sz="900" b="1" dirty="0"/>
              <a:t>Key Activities:</a:t>
            </a:r>
            <a:endParaRPr lang="en-US" sz="900" b="1" dirty="0">
              <a:ea typeface="Calibri"/>
              <a:cs typeface="Calibri"/>
            </a:endParaRPr>
          </a:p>
          <a:p>
            <a:r>
              <a:rPr lang="en-US" sz="800" dirty="0"/>
              <a:t>What key activities  do our VPs require? </a:t>
            </a:r>
          </a:p>
          <a:p>
            <a:endParaRPr lang="en-US" sz="800" dirty="0">
              <a:solidFill>
                <a:schemeClr val="bg1">
                  <a:lumMod val="75000"/>
                </a:schemeClr>
              </a:solidFill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AI Development &amp; Model Training</a:t>
            </a:r>
            <a:r>
              <a:rPr lang="en-US" sz="900" dirty="0">
                <a:ea typeface="+mn-lt"/>
                <a:cs typeface="+mn-lt"/>
              </a:rPr>
              <a:t> – Continuous improvement of pose estimation, audio analysis, and decision-making algorithms.</a:t>
            </a:r>
            <a:endParaRPr lang="en-US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Platform Maintenance &amp; Support</a:t>
            </a:r>
            <a:r>
              <a:rPr lang="en-US" sz="900" dirty="0">
                <a:ea typeface="+mn-lt"/>
                <a:cs typeface="+mn-lt"/>
              </a:rPr>
              <a:t> – Ensuring reliable software performance, updates, and user support.</a:t>
            </a:r>
            <a:endParaRPr lang="en-US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+mn-lt"/>
                <a:cs typeface="+mn-lt"/>
              </a:rPr>
              <a:t>Customer Engagement &amp; Co-Creation</a:t>
            </a:r>
            <a:r>
              <a:rPr lang="en-US" sz="900" dirty="0">
                <a:ea typeface="+mn-lt"/>
                <a:cs typeface="+mn-lt"/>
              </a:rPr>
              <a:t> – Iterative testing with YouTube sport analysts to refine product accuracy and usability.</a:t>
            </a:r>
            <a:endParaRPr lang="en-US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endParaRPr lang="en-US" sz="900" dirty="0">
              <a:ea typeface="+mn-lt"/>
              <a:cs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1642" y="291448"/>
            <a:ext cx="1994463" cy="484990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/>
          </a:bodyPr>
          <a:lstStyle/>
          <a:p>
            <a:r>
              <a:rPr lang="en-US" sz="900" b="1" dirty="0"/>
              <a:t>Value Propositions: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en-US" sz="600" dirty="0"/>
              <a:t>What value do we delivery to the Customer?</a:t>
            </a:r>
          </a:p>
          <a:p>
            <a:endParaRPr lang="en-US" sz="800" dirty="0">
              <a:solidFill>
                <a:schemeClr val="bg1">
                  <a:lumMod val="75000"/>
                </a:schemeClr>
              </a:solidFill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800" b="1" dirty="0">
                <a:ea typeface="+mn-lt"/>
                <a:cs typeface="+mn-lt"/>
              </a:rPr>
              <a:t>Minimizing Human Error</a:t>
            </a:r>
            <a:r>
              <a:rPr lang="en-US" sz="800" dirty="0">
                <a:ea typeface="+mn-lt"/>
                <a:cs typeface="+mn-lt"/>
              </a:rPr>
              <a:t> - The platform ensures consistent and accurate calls by automating the RoW decision-making process.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endParaRPr lang="en-US" sz="8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800" b="1" dirty="0">
                <a:ea typeface="+mn-lt"/>
                <a:cs typeface="+mn-lt"/>
              </a:rPr>
              <a:t>Scalability &amp; Multiple Use case instances of the application - </a:t>
            </a:r>
            <a:r>
              <a:rPr lang="en-US" sz="800" dirty="0">
                <a:ea typeface="+mn-lt"/>
                <a:cs typeface="+mn-lt"/>
              </a:rPr>
              <a:t>The platform can be easily deployed in various fencing environments from local clubs to professional arenas and adapting to different competition sizes and formats.</a:t>
            </a:r>
            <a:endParaRPr lang="en-US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endParaRPr lang="en-US" sz="8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800" b="1" dirty="0">
                <a:ea typeface="+mn-lt"/>
                <a:cs typeface="+mn-lt"/>
              </a:rPr>
              <a:t>Reduced Bias - </a:t>
            </a:r>
            <a:r>
              <a:rPr lang="en-US" sz="800" dirty="0">
                <a:ea typeface="+mn-lt"/>
                <a:cs typeface="+mn-lt"/>
              </a:rPr>
              <a:t>The platform provides an impartial analysis of actions and removing human biases from the process in terms of fairness of performance judgement. </a:t>
            </a:r>
            <a:endParaRPr lang="en-US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endParaRPr lang="en-US" sz="8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endParaRPr lang="en-US" sz="800" dirty="0">
              <a:ea typeface="+mn-lt"/>
              <a:cs typeface="+mn-lt"/>
            </a:endParaRPr>
          </a:p>
          <a:p>
            <a:pPr marL="285750" indent="-285750">
              <a:buAutoNum type="arabicPeriod"/>
            </a:pPr>
            <a:r>
              <a:rPr lang="en-US" sz="800" b="1" dirty="0">
                <a:ea typeface="+mn-lt"/>
                <a:cs typeface="+mn-lt"/>
              </a:rPr>
              <a:t>Affordable and Accessible - </a:t>
            </a:r>
            <a:r>
              <a:rPr lang="en-US" sz="800" dirty="0">
                <a:ea typeface="+mn-lt"/>
                <a:cs typeface="+mn-lt"/>
              </a:rPr>
              <a:t>As a cloud-based solution, it makes advanced fencing technology accessible to a broader audience, from amateur to professional levels and without the high costs associated with traditional video review systems.</a:t>
            </a:r>
            <a:endParaRPr lang="en-US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800" dirty="0">
              <a:ea typeface="Calibri"/>
              <a:cs typeface="Calibri"/>
            </a:endParaRPr>
          </a:p>
          <a:p>
            <a:pPr marL="342900" indent="-342900">
              <a:buAutoNum type="arabicPeriod"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55533" y="278435"/>
            <a:ext cx="2022936" cy="266435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92500"/>
          </a:bodyPr>
          <a:lstStyle/>
          <a:p>
            <a:r>
              <a:rPr lang="en-US" sz="900" b="1" dirty="0"/>
              <a:t>Customer Relationships: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600" dirty="0"/>
              <a:t>What types of relationship do our customer segments expect?</a:t>
            </a:r>
          </a:p>
          <a:p>
            <a:r>
              <a:rPr lang="en-US" sz="900" dirty="0"/>
              <a:t> </a:t>
            </a:r>
            <a:endParaRPr lang="en-US" sz="900" dirty="0">
              <a:ea typeface="Calibri"/>
              <a:cs typeface="Calibri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Streaming &amp; Broadcast Partners –</a:t>
            </a:r>
            <a:r>
              <a:rPr lang="en-US" sz="900" dirty="0">
                <a:ea typeface="+mn-lt"/>
                <a:cs typeface="+mn-lt"/>
              </a:rPr>
              <a:t> High-Touch technical Onboarding, API support &amp; Low Latency reliability.</a:t>
            </a:r>
            <a:endParaRPr lang="en-US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Viewers &amp; Fan Community- </a:t>
            </a:r>
            <a:r>
              <a:rPr lang="en-US" sz="900" dirty="0">
                <a:ea typeface="+mn-lt"/>
                <a:cs typeface="+mn-lt"/>
              </a:rPr>
              <a:t>Interactive, Informative engagement, Feedback loops via social media</a:t>
            </a:r>
            <a:r>
              <a:rPr lang="en-US" sz="900" b="1" dirty="0">
                <a:ea typeface="+mn-lt"/>
                <a:cs typeface="+mn-lt"/>
              </a:rPr>
              <a:t> </a:t>
            </a:r>
            <a:r>
              <a:rPr lang="en-US" sz="900" dirty="0">
                <a:ea typeface="+mn-lt"/>
                <a:cs typeface="+mn-lt"/>
              </a:rPr>
              <a:t>&amp; platform analytics</a:t>
            </a:r>
            <a:endParaRPr lang="en-US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Media / Broadcasters -</a:t>
            </a:r>
            <a:r>
              <a:rPr lang="en-US" sz="900" dirty="0">
                <a:ea typeface="+mn-lt"/>
                <a:cs typeface="+mn-lt"/>
              </a:rPr>
              <a:t> Automated API access for real-time action data and commentary integration.</a:t>
            </a:r>
            <a:endParaRPr lang="en-US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Event Organizers &amp; Federations –</a:t>
            </a:r>
            <a:r>
              <a:rPr lang="en-US" sz="900" dirty="0">
                <a:ea typeface="+mn-lt"/>
                <a:cs typeface="+mn-lt"/>
              </a:rPr>
              <a:t> Light-touch collaboration for streaming updates, Occasional technical support &amp; content services</a:t>
            </a:r>
            <a:endParaRPr lang="en-US" sz="900" dirty="0">
              <a:ea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8428" y="292847"/>
            <a:ext cx="1670239" cy="483907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/>
          </a:bodyPr>
          <a:lstStyle/>
          <a:p>
            <a:r>
              <a:rPr lang="en-US" sz="800" b="1" dirty="0"/>
              <a:t>Customer Segments:</a:t>
            </a:r>
            <a:endParaRPr lang="en-US" sz="800" b="1" dirty="0">
              <a:ea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en-US" sz="600" dirty="0"/>
              <a:t>Who are we creating value for? </a:t>
            </a:r>
          </a:p>
          <a:p>
            <a:endParaRPr lang="en-US" sz="600" dirty="0">
              <a:solidFill>
                <a:schemeClr val="bg1">
                  <a:lumMod val="75000"/>
                </a:schemeClr>
              </a:solidFill>
              <a:ea typeface="+mn-lt"/>
              <a:cs typeface="+mn-lt"/>
            </a:endParaRPr>
          </a:p>
          <a:p>
            <a:r>
              <a:rPr lang="en-US" sz="800" b="1" dirty="0">
                <a:ea typeface="+mn-lt"/>
                <a:cs typeface="+mn-lt"/>
              </a:rPr>
              <a:t>1. Primary:</a:t>
            </a:r>
            <a:endParaRPr lang="en-US" sz="800" dirty="0">
              <a:ea typeface="+mn-lt"/>
              <a:cs typeface="+mn-lt"/>
            </a:endParaRPr>
          </a:p>
          <a:p>
            <a:r>
              <a:rPr lang="en-US" sz="800" dirty="0">
                <a:ea typeface="+mn-lt"/>
                <a:cs typeface="+mn-lt"/>
              </a:rPr>
              <a:t>Live Sports streaming platforms, Broadcasters and media Networks.</a:t>
            </a:r>
          </a:p>
          <a:p>
            <a:endParaRPr lang="en-US" sz="800" dirty="0">
              <a:ea typeface="+mn-lt"/>
              <a:cs typeface="+mn-lt"/>
            </a:endParaRPr>
          </a:p>
          <a:p>
            <a:r>
              <a:rPr lang="en-US" sz="800" b="1" dirty="0">
                <a:ea typeface="+mn-lt"/>
                <a:cs typeface="+mn-lt"/>
              </a:rPr>
              <a:t>2. Secondary:</a:t>
            </a:r>
            <a:endParaRPr lang="en-US" sz="800" dirty="0">
              <a:ea typeface="+mn-lt"/>
              <a:cs typeface="+mn-lt"/>
            </a:endParaRPr>
          </a:p>
          <a:p>
            <a:r>
              <a:rPr lang="en-US" sz="800" dirty="0">
                <a:ea typeface="+mn-lt"/>
                <a:cs typeface="+mn-lt"/>
              </a:rPr>
              <a:t>Fencing Fans &amp; New viewers, Content creators &amp; sports analysts. </a:t>
            </a:r>
          </a:p>
          <a:p>
            <a:endParaRPr lang="en-US" sz="800" b="1" dirty="0">
              <a:ea typeface="+mn-lt"/>
              <a:cs typeface="+mn-lt"/>
            </a:endParaRPr>
          </a:p>
          <a:p>
            <a:r>
              <a:rPr lang="en-US" sz="800" b="1" dirty="0">
                <a:ea typeface="+mn-lt"/>
                <a:cs typeface="+mn-lt"/>
              </a:rPr>
              <a:t>3. Tertiary:</a:t>
            </a:r>
          </a:p>
          <a:p>
            <a:r>
              <a:rPr lang="en-US" sz="800" dirty="0">
                <a:ea typeface="+mn-lt"/>
                <a:cs typeface="+mn-lt"/>
              </a:rPr>
              <a:t>Event organizer seeking enhanced spectator experience, National/University fencing bodies promoting the sport.</a:t>
            </a:r>
          </a:p>
          <a:p>
            <a:endParaRPr lang="en-US" sz="800" b="1" dirty="0">
              <a:ea typeface="+mn-lt"/>
              <a:cs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53326" y="2950292"/>
            <a:ext cx="2033766" cy="218682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85000" lnSpcReduction="20000"/>
          </a:bodyPr>
          <a:lstStyle/>
          <a:p>
            <a:r>
              <a:rPr lang="en-US" sz="900" b="1" dirty="0"/>
              <a:t>Channels:</a:t>
            </a:r>
            <a:endParaRPr lang="en-US" sz="900" b="1" dirty="0">
              <a:ea typeface="Calibri"/>
              <a:cs typeface="Calibri"/>
            </a:endParaRPr>
          </a:p>
          <a:p>
            <a:r>
              <a:rPr lang="en-US" sz="800" dirty="0"/>
              <a:t>How do we reach our customer segments? 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900" b="1" dirty="0"/>
              <a:t>Direct Channel –  Related Organizations</a:t>
            </a:r>
            <a:r>
              <a:rPr lang="en-US" sz="900" dirty="0"/>
              <a:t>: We sell the product directly to specific organizations like broadcasters, sports analyst groups and fencing competition organizers.</a:t>
            </a:r>
            <a:endParaRPr lang="en-US" sz="900" dirty="0">
              <a:ea typeface="Calibri"/>
              <a:cs typeface="Calibri"/>
            </a:endParaRPr>
          </a:p>
          <a:p>
            <a:pPr marL="228600" indent="-228600">
              <a:buFont typeface="+mj-lt"/>
              <a:buAutoNum type="arabicPeriod"/>
            </a:pPr>
            <a:endParaRPr lang="en-US" sz="900" b="1" dirty="0">
              <a:ea typeface="Calibri"/>
              <a:cs typeface="Calibri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900" b="1" dirty="0">
                <a:ea typeface="Calibri"/>
                <a:cs typeface="Calibri"/>
              </a:rPr>
              <a:t>Social Media and Platforms -</a:t>
            </a:r>
            <a:r>
              <a:rPr lang="en-US" sz="900" dirty="0">
                <a:ea typeface="Calibri"/>
                <a:cs typeface="Calibri"/>
              </a:rPr>
              <a:t> Promote the product through social media platforms.</a:t>
            </a:r>
            <a:endParaRPr lang="en-US" dirty="0"/>
          </a:p>
          <a:p>
            <a:pPr marL="228600" indent="-228600">
              <a:buFont typeface="+mj-lt"/>
              <a:buAutoNum type="arabicPeriod"/>
            </a:pPr>
            <a:endParaRPr lang="en-US" sz="900" b="1" dirty="0">
              <a:ea typeface="Calibri"/>
              <a:cs typeface="Calibri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900" b="1" dirty="0">
                <a:ea typeface="Calibri"/>
                <a:cs typeface="Calibri"/>
              </a:rPr>
              <a:t>Direct Channel - Product website</a:t>
            </a:r>
            <a:r>
              <a:rPr lang="en-US" sz="900" dirty="0">
                <a:ea typeface="Calibri"/>
                <a:cs typeface="Calibri"/>
              </a:rPr>
              <a:t>: An ecommerce website developed for users to order Fencer-Pro. </a:t>
            </a:r>
            <a:endParaRPr lang="en-US" dirty="0"/>
          </a:p>
          <a:p>
            <a:pPr marL="228600" indent="-228600">
              <a:buFont typeface="+mj-lt"/>
              <a:buAutoNum type="arabicPeriod"/>
            </a:pPr>
            <a:endParaRPr lang="en-US" sz="900" b="1" dirty="0">
              <a:ea typeface="Calibri"/>
              <a:cs typeface="Calibri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900" b="1" dirty="0">
                <a:ea typeface="Calibri"/>
                <a:cs typeface="Calibri"/>
              </a:rPr>
              <a:t>Marketing -</a:t>
            </a:r>
            <a:r>
              <a:rPr lang="en-US" sz="900" dirty="0">
                <a:ea typeface="Calibri"/>
                <a:cs typeface="Calibri"/>
              </a:rPr>
              <a:t> Brand Ambassadors like Nada Hafez: a 7-month pregnant lady who competed in 2024 Olympics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ea typeface="Calibri"/>
              <a:cs typeface="Calibri"/>
            </a:endParaRPr>
          </a:p>
          <a:p>
            <a:endParaRPr lang="en-US" sz="900" b="1" dirty="0">
              <a:ea typeface="Calibri"/>
              <a:cs typeface="Calibri"/>
            </a:endParaRPr>
          </a:p>
          <a:p>
            <a:endParaRPr lang="en-US" sz="900" dirty="0">
              <a:ea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8095" y="2957999"/>
            <a:ext cx="1677699" cy="21861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77500" lnSpcReduction="20000"/>
          </a:bodyPr>
          <a:lstStyle/>
          <a:p>
            <a:r>
              <a:rPr lang="en-US" sz="900" b="1" dirty="0"/>
              <a:t>Key Resources:</a:t>
            </a:r>
            <a:endParaRPr lang="en-US" sz="900" b="1" dirty="0">
              <a:ea typeface="Calibri"/>
              <a:cs typeface="Calibri"/>
            </a:endParaRPr>
          </a:p>
          <a:p>
            <a:r>
              <a:rPr lang="en-US" sz="900" dirty="0"/>
              <a:t>What key resources do our VPs require? </a:t>
            </a:r>
          </a:p>
          <a:p>
            <a:endParaRPr lang="en-US" sz="800" dirty="0">
              <a:solidFill>
                <a:schemeClr val="bg1">
                  <a:lumMod val="75000"/>
                </a:schemeClr>
              </a:solidFill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Calibri"/>
                <a:cs typeface="Calibri"/>
              </a:rPr>
              <a:t>AI Infrastructure </a:t>
            </a:r>
            <a:r>
              <a:rPr lang="en-US" sz="900" dirty="0">
                <a:ea typeface="Calibri"/>
                <a:cs typeface="Calibri"/>
              </a:rPr>
              <a:t>– Computer vision and audio analytics for real-time RoW(Right-Of-Way) detection and performance evaluation.</a:t>
            </a:r>
          </a:p>
          <a:p>
            <a:pPr marL="285750" indent="-285750">
              <a:buAutoNum type="arabicPeriod"/>
            </a:pPr>
            <a:endParaRPr lang="en-US" sz="900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Calibri"/>
                <a:cs typeface="Calibri"/>
              </a:rPr>
              <a:t>Cloud Infrastructure &amp; Data Storage</a:t>
            </a:r>
            <a:r>
              <a:rPr lang="en-US" sz="900" dirty="0">
                <a:ea typeface="Calibri"/>
                <a:cs typeface="Calibri"/>
              </a:rPr>
              <a:t> –Scalable servers for video processing, model training, and secure data storage.</a:t>
            </a:r>
          </a:p>
          <a:p>
            <a:pPr marL="285750" indent="-285750">
              <a:buAutoNum type="arabicPeriod"/>
            </a:pPr>
            <a:endParaRPr lang="en-US" sz="900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Calibri"/>
                <a:cs typeface="Calibri"/>
              </a:rPr>
              <a:t>Human Expertise</a:t>
            </a:r>
            <a:r>
              <a:rPr lang="en-US" sz="900" dirty="0">
                <a:ea typeface="Calibri"/>
                <a:cs typeface="Calibri"/>
              </a:rPr>
              <a:t> – Data scientists, AI engineers, UX/UI designers and support staff for development and refinement.</a:t>
            </a:r>
          </a:p>
          <a:p>
            <a:pPr marL="285750" indent="-285750">
              <a:buAutoNum type="arabicPeriod"/>
            </a:pPr>
            <a:endParaRPr lang="en-US" sz="900" dirty="0">
              <a:ea typeface="Calibri"/>
              <a:cs typeface="Calibri"/>
            </a:endParaRPr>
          </a:p>
          <a:p>
            <a:pPr marL="285750" indent="-285750">
              <a:buAutoNum type="arabicPeriod"/>
            </a:pPr>
            <a:r>
              <a:rPr lang="en-US" sz="900" b="1" dirty="0">
                <a:ea typeface="Calibri"/>
                <a:cs typeface="Calibri"/>
              </a:rPr>
              <a:t>Broadcast Partnerships &amp; Community</a:t>
            </a:r>
            <a:r>
              <a:rPr lang="en-US" sz="900" dirty="0">
                <a:ea typeface="Calibri"/>
                <a:cs typeface="Calibri"/>
              </a:rPr>
              <a:t> –Federations, clubs, coaches, and media partners to provide feedback, validation and training data.</a:t>
            </a:r>
            <a:endParaRPr lang="en-US" sz="1000" dirty="0">
              <a:ea typeface="Calibri"/>
              <a:cs typeface="Calibri"/>
            </a:endParaRPr>
          </a:p>
          <a:p>
            <a:endParaRPr lang="en-US" sz="900" dirty="0">
              <a:ea typeface="Calibri"/>
              <a:cs typeface="Calibri"/>
            </a:endParaRPr>
          </a:p>
          <a:p>
            <a:endParaRPr lang="en-US" sz="900" dirty="0">
              <a:ea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9560" y="5140641"/>
            <a:ext cx="4566866" cy="17138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92500" lnSpcReduction="10000"/>
          </a:bodyPr>
          <a:lstStyle/>
          <a:p>
            <a:r>
              <a:rPr lang="en-US" sz="900" b="1" dirty="0"/>
              <a:t>Revenue Streams:</a:t>
            </a:r>
            <a:r>
              <a:rPr lang="en-US" sz="900" dirty="0"/>
              <a:t>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US" sz="600" dirty="0"/>
              <a:t>What value are our customers willing to pay for? </a:t>
            </a:r>
          </a:p>
          <a:p>
            <a:endParaRPr lang="en-US" sz="800" dirty="0">
              <a:solidFill>
                <a:schemeClr val="bg1">
                  <a:lumMod val="75000"/>
                </a:schemeClr>
              </a:solidFill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Primary : 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Licensing &amp; API access for streaming platforms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Broadcaster Integration Packages</a:t>
            </a: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FontTx/>
              <a:buAutoNum type="arabicPeriod"/>
            </a:pPr>
            <a:r>
              <a:rPr lang="en-US" sz="900" b="1" dirty="0">
                <a:ea typeface="+mn-lt"/>
                <a:cs typeface="+mn-lt"/>
              </a:rPr>
              <a:t>Secondary: 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AI-Generating Replay &amp; Highlight Services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/>
              <a:t>Advertising &amp; Sponsorship Enhancements</a:t>
            </a: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Premium Add-ons 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Analytics for Content Creators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Event-Based Live Streaming Upgrades</a:t>
            </a:r>
          </a:p>
          <a:p>
            <a:pPr marL="228600" indent="-22860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endParaRPr lang="en-US" sz="900" dirty="0">
              <a:ea typeface="+mn-lt"/>
              <a:cs typeface="+mn-lt"/>
            </a:endParaRPr>
          </a:p>
          <a:p>
            <a:endParaRPr lang="en-US" sz="900" dirty="0">
              <a:ea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78" y="5144169"/>
            <a:ext cx="4564203" cy="17138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normAutofit fontScale="92500" lnSpcReduction="10000"/>
          </a:bodyPr>
          <a:lstStyle/>
          <a:p>
            <a:r>
              <a:rPr lang="en-US" sz="900" b="1" dirty="0"/>
              <a:t>Cost Structures:</a:t>
            </a:r>
            <a:r>
              <a:rPr lang="en-US" sz="900" dirty="0"/>
              <a:t> 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sz="600" dirty="0"/>
              <a:t>What are the important costs inherent to our business model? </a:t>
            </a:r>
          </a:p>
          <a:p>
            <a:endParaRPr lang="en-US" sz="800" dirty="0">
              <a:solidFill>
                <a:schemeClr val="bg1">
                  <a:lumMod val="75000"/>
                </a:schemeClr>
              </a:solidFill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Core Technical Costs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AI/Video Processing Development 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Cloud Infrastructure &amp; Real-Time Rendering</a:t>
            </a: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Operational Costs 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Streaming Engineering &amp; Support Teams 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Partner Integration &amp; Maintenance </a:t>
            </a:r>
          </a:p>
          <a:p>
            <a:pPr marL="228600" indent="-228600">
              <a:buAutoNum type="arabicPeriod"/>
            </a:pPr>
            <a:endParaRPr lang="en-US" sz="900" b="1" dirty="0">
              <a:ea typeface="+mn-lt"/>
              <a:cs typeface="+mn-lt"/>
            </a:endParaRPr>
          </a:p>
          <a:p>
            <a:pPr marL="228600" indent="-228600">
              <a:buAutoNum type="arabicPeriod"/>
            </a:pPr>
            <a:r>
              <a:rPr lang="en-US" sz="900" b="1" dirty="0">
                <a:ea typeface="+mn-lt"/>
                <a:cs typeface="+mn-lt"/>
              </a:rPr>
              <a:t>Strategic &amp; Compliance Costs</a:t>
            </a:r>
            <a:br>
              <a:rPr lang="en-US" sz="900" b="1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Licensing, Data Protection &amp; Broadcast Rights</a:t>
            </a:r>
            <a:br>
              <a:rPr lang="en-US" sz="900" dirty="0">
                <a:ea typeface="+mn-lt"/>
                <a:cs typeface="+mn-lt"/>
              </a:rPr>
            </a:br>
            <a:r>
              <a:rPr lang="en-US" sz="900" dirty="0">
                <a:ea typeface="+mn-lt"/>
                <a:cs typeface="+mn-lt"/>
              </a:rPr>
              <a:t>Marketing, Partnerships &amp; Creator Outreach</a:t>
            </a:r>
          </a:p>
          <a:p>
            <a:pPr marL="228600" indent="-228600">
              <a:buAutoNum type="arabicPeriod"/>
            </a:pPr>
            <a:endParaRPr lang="en-US" sz="9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64192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667</Words>
  <Application>Microsoft Macintosh PowerPoint</Application>
  <PresentationFormat>On-screen Show (4:3)</PresentationFormat>
  <Paragraphs>96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>ADAPT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Lewis</dc:creator>
  <cp:lastModifiedBy>Sai Eeshwar Divaakar</cp:lastModifiedBy>
  <cp:revision>19</cp:revision>
  <dcterms:created xsi:type="dcterms:W3CDTF">2018-10-22T14:44:47Z</dcterms:created>
  <dcterms:modified xsi:type="dcterms:W3CDTF">2025-11-21T22:47:20Z</dcterms:modified>
</cp:coreProperties>
</file>